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Amatic SC" panose="020B0604020202020204" charset="-79"/>
      <p:regular r:id="rId31"/>
      <p:bold r:id="rId32"/>
    </p:embeddedFont>
    <p:embeddedFont>
      <p:font typeface="Inconsolata" panose="020B0604020202020204" charset="0"/>
      <p:regular r:id="rId33"/>
      <p:bold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Roboto Thin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99C4D-E5E0-4EC3-BF86-6B76386CBC13}">
  <a:tblStyle styleId="{94A99C4D-E5E0-4EC3-BF86-6B76386CB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406a798ae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06a798aef_2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g406a798ae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6a798aef_2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g406a798aef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06a798aef_2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g406a798aef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06a798aef_2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g406a798aef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406a798aef_2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406a798aef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406a798aef_2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shutterstock_81648802</a:t>
            </a:r>
            <a:endParaRPr/>
          </a:p>
        </p:txBody>
      </p:sp>
      <p:sp>
        <p:nvSpPr>
          <p:cNvPr id="1253" name="Google Shape;1253;g406a798aef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4c8b0ce4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4c8b0ce4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Trilogy created this diagram and it doesn’t violate copyright laws.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06a798aef_2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g406a798aef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406a798aef_2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406a798aef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c8b0ce458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c8b0ce458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406a798aef_2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g406a798aef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406a798aef_2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shutterstock_404793301</a:t>
            </a:r>
            <a:endParaRPr/>
          </a:p>
        </p:txBody>
      </p:sp>
      <p:sp>
        <p:nvSpPr>
          <p:cNvPr id="1356" name="Google Shape;1356;g406a798aef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c8b0ce458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from: </a:t>
            </a:r>
            <a:r>
              <a:rPr lang="en"/>
              <a:t>shutterstock_525077839</a:t>
            </a:r>
            <a:endParaRPr/>
          </a:p>
        </p:txBody>
      </p:sp>
      <p:sp>
        <p:nvSpPr>
          <p:cNvPr id="1372" name="Google Shape;1372;g4c8b0ce45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c8b0ce458_0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from: shutterstock_1255208941</a:t>
            </a:r>
            <a:endParaRPr/>
          </a:p>
        </p:txBody>
      </p:sp>
      <p:sp>
        <p:nvSpPr>
          <p:cNvPr id="1388" name="Google Shape;1388;g4c8b0ce45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406a798aef_2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g406a798aef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406a798aef_2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406a798aef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406a798aef_2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g406a798aef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06a798aef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g406a798aef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85ea18e0_0_20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4c85ea18e0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6a798aef_2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g406a798aef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5ea18e0_0_21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4c85ea18e0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662b685b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662b685b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406a798aef_2_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406a798aef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ddmotto/public-ap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features/issu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project-board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8.1</a:t>
            </a:r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Collaboration and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</a:t>
            </a:r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1204" name="Google Shape;1204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1205" name="Google Shape;1205;p7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1206" name="Google Shape;1206;p7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1207" name="Google Shape;1207;p7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1208" name="Google Shape;1208;p7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1209" name="Google Shape;1209;p7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15" name="Google Shape;1215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will receive awards in the following areas: </a:t>
            </a:r>
            <a:endParaRPr/>
          </a:p>
        </p:txBody>
      </p:sp>
      <p:sp>
        <p:nvSpPr>
          <p:cNvPr id="1216" name="Google Shape;1216;p7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Disruptive</a:t>
            </a:r>
            <a:endParaRPr/>
          </a:p>
        </p:txBody>
      </p:sp>
      <p:sp>
        <p:nvSpPr>
          <p:cNvPr id="1217" name="Google Shape;1217;p7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Socially Conscious</a:t>
            </a:r>
            <a:endParaRPr/>
          </a:p>
        </p:txBody>
      </p:sp>
      <p:sp>
        <p:nvSpPr>
          <p:cNvPr id="1218" name="Google Shape;1218;p7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UI/UX</a:t>
            </a:r>
            <a:endParaRPr/>
          </a:p>
        </p:txBody>
      </p:sp>
      <p:sp>
        <p:nvSpPr>
          <p:cNvPr id="1219" name="Google Shape;1219;p7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Hilarious</a:t>
            </a:r>
            <a:endParaRPr/>
          </a:p>
        </p:txBody>
      </p:sp>
      <p:sp>
        <p:nvSpPr>
          <p:cNvPr id="1220" name="Google Shape;1220;p78"/>
          <p:cNvSpPr txBox="1">
            <a:spLocks noGrp="1"/>
          </p:cNvSpPr>
          <p:nvPr>
            <p:ph type="subTitle" idx="7"/>
          </p:nvPr>
        </p:nvSpPr>
        <p:spPr>
          <a:xfrm>
            <a:off x="0" y="2135375"/>
            <a:ext cx="91194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Creative</a:t>
            </a:r>
            <a:endParaRPr/>
          </a:p>
        </p:txBody>
      </p:sp>
      <p:sp>
        <p:nvSpPr>
          <p:cNvPr id="1221" name="Google Shape;1221;p7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Use of Tech</a:t>
            </a:r>
            <a:endParaRPr/>
          </a:p>
        </p:txBody>
      </p:sp>
      <p:sp>
        <p:nvSpPr>
          <p:cNvPr id="1222" name="Google Shape;1222;p7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Awe-Inspiring</a:t>
            </a:r>
            <a:endParaRPr/>
          </a:p>
        </p:txBody>
      </p:sp>
      <p:sp>
        <p:nvSpPr>
          <p:cNvPr id="1223" name="Google Shape;1223;p7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Useful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34" name="Google Shape;1234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Stick to APIs that do all of the following:</a:t>
            </a:r>
            <a:endParaRPr/>
          </a:p>
        </p:txBody>
      </p:sp>
      <p:sp>
        <p:nvSpPr>
          <p:cNvPr id="1235" name="Google Shape;1235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Allow cross-origin resource sharing (CORS)</a:t>
            </a:r>
            <a:endParaRPr sz="1800"/>
          </a:p>
        </p:txBody>
      </p:sp>
      <p:sp>
        <p:nvSpPr>
          <p:cNvPr id="1236" name="Google Shape;1236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Require simple or no authentication</a:t>
            </a:r>
            <a:endParaRPr sz="1800"/>
          </a:p>
        </p:txBody>
      </p:sp>
      <p:sp>
        <p:nvSpPr>
          <p:cNvPr id="1237" name="Google Shape;1237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Return a JSON response</a:t>
            </a:r>
            <a:endParaRPr sz="1800"/>
          </a:p>
        </p:txBody>
      </p:sp>
      <p:sp>
        <p:nvSpPr>
          <p:cNvPr id="1238" name="Google Shape;1238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well documented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Suggestions</a:t>
            </a:r>
            <a:endParaRPr/>
          </a:p>
        </p:txBody>
      </p:sp>
      <p:sp>
        <p:nvSpPr>
          <p:cNvPr id="1244" name="Google Shape;1244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collective list (updated daily!) of free APIs for use </a:t>
            </a:r>
            <a:br>
              <a:rPr lang="en"/>
            </a:br>
            <a:r>
              <a:rPr lang="en"/>
              <a:t>in software and web development here: </a:t>
            </a:r>
            <a:r>
              <a:rPr lang="en" u="sng">
                <a:solidFill>
                  <a:srgbClr val="0000FF"/>
                </a:solidFill>
                <a:hlinkClick r:id="rId3"/>
              </a:rPr>
              <a:t>public-apis</a:t>
            </a:r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1245" name="Google Shape;1245;p81"/>
          <p:cNvGraphicFramePr/>
          <p:nvPr/>
        </p:nvGraphicFramePr>
        <p:xfrm>
          <a:off x="522550" y="14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{94A99C4D-E5E0-4EC3-BF86-6B76386CBC13}</a:tableStyleId>
              </a:tblPr>
              <a:tblGrid>
                <a:gridCol w="275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Spotify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Pinterest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Reddit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Tumblr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LinkedIn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OpenStreetMap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SoundCloud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Giphy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Wikipedia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BitCoinCharts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Flickr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Stack Exchange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Is Critical!</a:t>
            </a:r>
            <a:endParaRPr/>
          </a:p>
        </p:txBody>
      </p:sp>
      <p:sp>
        <p:nvSpPr>
          <p:cNvPr id="1257" name="Google Shape;125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Steering a project with remote developers can be challenging.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using the following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8" name="Google Shape;125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3" name="Google Shape;1263;p84"/>
          <p:cNvGraphicFramePr/>
          <p:nvPr/>
        </p:nvGraphicFramePr>
        <p:xfrm>
          <a:off x="450700" y="13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{94A99C4D-E5E0-4EC3-BF86-6B76386CBC13}</a:tableStyleId>
              </a:tblPr>
              <a:tblGrid>
                <a:gridCol w="29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Branch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local branch, or alternative version of code. However, the "master" branch is still the active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Checkout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>
                          <a:highlight>
                            <a:srgbClr val="FFFF00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&lt;branchname&gt;</a:t>
                      </a:r>
                      <a:endParaRPr sz="1200">
                        <a:highlight>
                          <a:srgbClr val="FFFF00"/>
                        </a:highlight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the active branch to the alternative branch. Local code files and changes will be saved to this branch. 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274300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A9B7C0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64" name="Google Shape;1264;p84"/>
          <p:cNvSpPr/>
          <p:nvPr/>
        </p:nvSpPr>
        <p:spPr>
          <a:xfrm>
            <a:off x="2952675" y="2977900"/>
            <a:ext cx="942900" cy="621300"/>
          </a:xfrm>
          <a:prstGeom prst="roundRect">
            <a:avLst>
              <a:gd name="adj" fmla="val 16667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5" name="Google Shape;126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037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66" name="Google Shape;1266;p84"/>
          <p:cNvSpPr/>
          <p:nvPr/>
        </p:nvSpPr>
        <p:spPr>
          <a:xfrm>
            <a:off x="3037200" y="3128700"/>
            <a:ext cx="648300" cy="178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New Branch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7" name="Google Shape;1267;p84"/>
          <p:cNvGrpSpPr/>
          <p:nvPr/>
        </p:nvGrpSpPr>
        <p:grpSpPr>
          <a:xfrm>
            <a:off x="7575325" y="2991187"/>
            <a:ext cx="629227" cy="576775"/>
            <a:chOff x="6357363" y="2991175"/>
            <a:chExt cx="629227" cy="576775"/>
          </a:xfrm>
        </p:grpSpPr>
        <p:pic>
          <p:nvPicPr>
            <p:cNvPr id="1268" name="Google Shape;1268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40424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69" name="Google Shape;1269;p84"/>
            <p:cNvSpPr/>
            <p:nvPr/>
          </p:nvSpPr>
          <p:spPr>
            <a:xfrm>
              <a:off x="6357363" y="3119738"/>
              <a:ext cx="478500" cy="1788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Master </a:t>
              </a:r>
              <a:endParaRPr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0" name="Google Shape;1270;p84"/>
          <p:cNvGrpSpPr/>
          <p:nvPr/>
        </p:nvGrpSpPr>
        <p:grpSpPr>
          <a:xfrm>
            <a:off x="6076875" y="2968925"/>
            <a:ext cx="942900" cy="621300"/>
            <a:chOff x="7219875" y="2968925"/>
            <a:chExt cx="942900" cy="621300"/>
          </a:xfrm>
        </p:grpSpPr>
        <p:sp>
          <p:nvSpPr>
            <p:cNvPr id="1271" name="Google Shape;1271;p84"/>
            <p:cNvSpPr/>
            <p:nvPr/>
          </p:nvSpPr>
          <p:spPr>
            <a:xfrm>
              <a:off x="7219875" y="2968925"/>
              <a:ext cx="942900" cy="621300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2" name="Google Shape;127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57236" y="2991175"/>
              <a:ext cx="546165" cy="576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73" name="Google Shape;1273;p84"/>
            <p:cNvSpPr/>
            <p:nvPr/>
          </p:nvSpPr>
          <p:spPr>
            <a:xfrm>
              <a:off x="7304400" y="3119725"/>
              <a:ext cx="648300" cy="1788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New Branch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4" name="Google Shape;1274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Pull Requests </a:t>
            </a:r>
            <a:endParaRPr/>
          </a:p>
        </p:txBody>
      </p:sp>
      <p:sp>
        <p:nvSpPr>
          <p:cNvPr id="1275" name="Google Shape;1275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 pull requests are a great way to “combine” code when multiple users are working on the same files. We’ll show you how to use this feature in the next class.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276" name="Google Shape;127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24" y="3000150"/>
            <a:ext cx="546165" cy="57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7" name="Google Shape;1277;p84"/>
          <p:cNvSpPr/>
          <p:nvPr/>
        </p:nvSpPr>
        <p:spPr>
          <a:xfrm rot="5400000" flipH="1">
            <a:off x="2383200" y="3544875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84"/>
          <p:cNvSpPr/>
          <p:nvPr/>
        </p:nvSpPr>
        <p:spPr>
          <a:xfrm>
            <a:off x="2022622" y="3128700"/>
            <a:ext cx="546300" cy="17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</a:t>
            </a:r>
            <a:endParaRPr sz="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9" name="Google Shape;1279;p84"/>
          <p:cNvSpPr/>
          <p:nvPr/>
        </p:nvSpPr>
        <p:spPr>
          <a:xfrm rot="5400000" flipH="1">
            <a:off x="6650400" y="3535900"/>
            <a:ext cx="234900" cy="1239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0" name="Google Shape;12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88" y="3001800"/>
            <a:ext cx="36576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84"/>
          <p:cNvSpPr txBox="1"/>
          <p:nvPr/>
        </p:nvSpPr>
        <p:spPr>
          <a:xfrm>
            <a:off x="5249750" y="3306613"/>
            <a:ext cx="912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Now Active</a:t>
            </a:r>
            <a:endParaRPr sz="1000" b="1"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84"/>
          <p:cNvSpPr txBox="1"/>
          <p:nvPr/>
        </p:nvSpPr>
        <p:spPr>
          <a:xfrm rot="-5400000">
            <a:off x="-387800" y="3695688"/>
            <a:ext cx="1943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YOUR COMPUTER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84"/>
          <p:cNvSpPr txBox="1"/>
          <p:nvPr/>
        </p:nvSpPr>
        <p:spPr>
          <a:xfrm rot="-5400000">
            <a:off x="188800" y="2362200"/>
            <a:ext cx="7905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COMMAND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84"/>
          <p:cNvSpPr txBox="1"/>
          <p:nvPr/>
        </p:nvSpPr>
        <p:spPr>
          <a:xfrm rot="-5400000">
            <a:off x="125650" y="1640350"/>
            <a:ext cx="91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GitHub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5" name="Google Shape;1285;p84"/>
          <p:cNvGrpSpPr/>
          <p:nvPr/>
        </p:nvGrpSpPr>
        <p:grpSpPr>
          <a:xfrm>
            <a:off x="4948000" y="1470100"/>
            <a:ext cx="3745000" cy="626100"/>
            <a:chOff x="3877175" y="1518150"/>
            <a:chExt cx="3745000" cy="626100"/>
          </a:xfrm>
        </p:grpSpPr>
        <p:sp>
          <p:nvSpPr>
            <p:cNvPr id="1286" name="Google Shape;1286;p84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7" name="Google Shape;128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88" name="Google Shape;1288;p84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89" name="Google Shape;1289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84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1" name="Google Shape;1291;p84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2" name="Google Shape;129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93" name="Google Shape;1293;p84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4" name="Google Shape;1294;p84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5" name="Google Shape;129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96" name="Google Shape;1296;p84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7" name="Google Shape;1297;p84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98" name="Google Shape;1298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299" name="Google Shape;1299;p84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0" name="Google Shape;1300;p84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1" name="Google Shape;130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2" name="Google Shape;1302;p84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3" name="Google Shape;1303;p84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4" name="Google Shape;1304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5" name="Google Shape;1305;p84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6" name="Google Shape;1306;p84"/>
          <p:cNvGrpSpPr/>
          <p:nvPr/>
        </p:nvGrpSpPr>
        <p:grpSpPr>
          <a:xfrm>
            <a:off x="917488" y="1518138"/>
            <a:ext cx="3745000" cy="626100"/>
            <a:chOff x="3877175" y="1518150"/>
            <a:chExt cx="3745000" cy="626100"/>
          </a:xfrm>
        </p:grpSpPr>
        <p:sp>
          <p:nvSpPr>
            <p:cNvPr id="1307" name="Google Shape;1307;p84"/>
            <p:cNvSpPr/>
            <p:nvPr/>
          </p:nvSpPr>
          <p:spPr>
            <a:xfrm>
              <a:off x="4694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08" name="Google Shape;1308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0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9" name="Google Shape;1309;p84"/>
            <p:cNvSpPr/>
            <p:nvPr/>
          </p:nvSpPr>
          <p:spPr>
            <a:xfrm>
              <a:off x="4619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10" name="Google Shape;131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77175" y="1518150"/>
              <a:ext cx="422274" cy="422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84"/>
            <p:cNvSpPr txBox="1"/>
            <p:nvPr/>
          </p:nvSpPr>
          <p:spPr>
            <a:xfrm>
              <a:off x="4389025" y="1917450"/>
              <a:ext cx="14382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Roboto"/>
                  <a:ea typeface="Roboto"/>
                  <a:cs typeface="Roboto"/>
                  <a:sym typeface="Roboto"/>
                </a:rPr>
                <a:t>Versions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2" name="Google Shape;1312;p84"/>
            <p:cNvSpPr/>
            <p:nvPr/>
          </p:nvSpPr>
          <p:spPr>
            <a:xfrm>
              <a:off x="52281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3" name="Google Shape;1313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39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4" name="Google Shape;1314;p84"/>
            <p:cNvSpPr/>
            <p:nvPr/>
          </p:nvSpPr>
          <p:spPr>
            <a:xfrm>
              <a:off x="51525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5" name="Google Shape;1315;p84"/>
            <p:cNvSpPr/>
            <p:nvPr/>
          </p:nvSpPr>
          <p:spPr>
            <a:xfrm>
              <a:off x="57615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6" name="Google Shape;131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3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17" name="Google Shape;1317;p84"/>
            <p:cNvSpPr/>
            <p:nvPr/>
          </p:nvSpPr>
          <p:spPr>
            <a:xfrm>
              <a:off x="56859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8" name="Google Shape;1318;p84"/>
            <p:cNvSpPr/>
            <p:nvPr/>
          </p:nvSpPr>
          <p:spPr>
            <a:xfrm>
              <a:off x="62949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9" name="Google Shape;131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607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0" name="Google Shape;1320;p84"/>
            <p:cNvSpPr/>
            <p:nvPr/>
          </p:nvSpPr>
          <p:spPr>
            <a:xfrm>
              <a:off x="62193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1" name="Google Shape;1321;p84"/>
            <p:cNvSpPr/>
            <p:nvPr/>
          </p:nvSpPr>
          <p:spPr>
            <a:xfrm>
              <a:off x="68283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2" name="Google Shape;132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41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3" name="Google Shape;1323;p84"/>
            <p:cNvSpPr/>
            <p:nvPr/>
          </p:nvSpPr>
          <p:spPr>
            <a:xfrm>
              <a:off x="67527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>
              <a:off x="7361775" y="1748000"/>
              <a:ext cx="260400" cy="1047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5" name="Google Shape;132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27575" y="1518150"/>
              <a:ext cx="399856" cy="422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26" name="Google Shape;1326;p84"/>
            <p:cNvSpPr/>
            <p:nvPr/>
          </p:nvSpPr>
          <p:spPr>
            <a:xfrm>
              <a:off x="7286125" y="1518150"/>
              <a:ext cx="141300" cy="1413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7" name="Google Shape;1327;p84"/>
          <p:cNvGrpSpPr/>
          <p:nvPr/>
        </p:nvGrpSpPr>
        <p:grpSpPr>
          <a:xfrm>
            <a:off x="5373575" y="3483864"/>
            <a:ext cx="2503608" cy="1188238"/>
            <a:chOff x="5373575" y="3483864"/>
            <a:chExt cx="2503608" cy="1188238"/>
          </a:xfrm>
        </p:grpSpPr>
        <p:cxnSp>
          <p:nvCxnSpPr>
            <p:cNvPr id="1328" name="Google Shape;1328;p84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29" name="Google Shape;1329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0" name="Google Shape;1330;p84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4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32" name="Google Shape;1332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3" name="Google Shape;1333;p84"/>
          <p:cNvGrpSpPr/>
          <p:nvPr/>
        </p:nvGrpSpPr>
        <p:grpSpPr>
          <a:xfrm>
            <a:off x="1089737" y="3483864"/>
            <a:ext cx="2503608" cy="1188238"/>
            <a:chOff x="5373575" y="3483864"/>
            <a:chExt cx="2503608" cy="1188238"/>
          </a:xfrm>
        </p:grpSpPr>
        <p:cxnSp>
          <p:nvCxnSpPr>
            <p:cNvPr id="1334" name="Google Shape;1334;p84"/>
            <p:cNvCxnSpPr/>
            <p:nvPr/>
          </p:nvCxnSpPr>
          <p:spPr>
            <a:xfrm rot="10800000" flipH="1">
              <a:off x="7019783" y="3483864"/>
              <a:ext cx="857400" cy="4899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335" name="Google Shape;1335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4700" y="3604229"/>
              <a:ext cx="546300" cy="4496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84"/>
            <p:cNvSpPr/>
            <p:nvPr/>
          </p:nvSpPr>
          <p:spPr>
            <a:xfrm rot="5400000" flipH="1">
              <a:off x="6668100" y="3991200"/>
              <a:ext cx="199500" cy="123900"/>
            </a:xfrm>
            <a:prstGeom prst="homePlate">
              <a:avLst>
                <a:gd name="adj" fmla="val 50000"/>
              </a:avLst>
            </a:prstGeom>
            <a:solidFill>
              <a:srgbClr val="00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4"/>
            <p:cNvSpPr txBox="1"/>
            <p:nvPr/>
          </p:nvSpPr>
          <p:spPr>
            <a:xfrm>
              <a:off x="5373575" y="3748513"/>
              <a:ext cx="11958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Local Project Folder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38" name="Google Shape;1338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43649" y="4133628"/>
              <a:ext cx="648400" cy="538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5"/>
          <p:cNvSpPr txBox="1">
            <a:spLocks noGrp="1"/>
          </p:cNvSpPr>
          <p:nvPr>
            <p:ph type="title"/>
          </p:nvPr>
        </p:nvSpPr>
        <p:spPr>
          <a:xfrm>
            <a:off x="274350" y="16399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Issues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are a great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way to keep track of bugs,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feature requests, and more.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6"/>
          <p:cNvSpPr txBox="1">
            <a:spLocks noGrp="1"/>
          </p:cNvSpPr>
          <p:nvPr>
            <p:ph type="title"/>
          </p:nvPr>
        </p:nvSpPr>
        <p:spPr>
          <a:xfrm>
            <a:off x="237100" y="1636776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 Projects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great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project management tool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creating to-do lists and communicating updates.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Project Ideas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Event Searcher:</a:t>
            </a:r>
            <a:endParaRPr b="1"/>
          </a:p>
        </p:txBody>
      </p:sp>
      <p:sp>
        <p:nvSpPr>
          <p:cNvPr id="1360" name="Google Shape;1360;p88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type in the name of their favorite sports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88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8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88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SeatGeek API, your web application points users to the time and location of the team’s next game.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88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web application also provides users with an eBay link to purchase memorabilia associated with the team.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6" name="Google Shape;1366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46543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21352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8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992484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800" y="756498"/>
            <a:ext cx="1704124" cy="17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75" name="Google Shape;1375;p89"/>
          <p:cNvSpPr txBox="1">
            <a:spLocks noGrp="1"/>
          </p:cNvSpPr>
          <p:nvPr>
            <p:ph type="subTitle" idx="1"/>
          </p:nvPr>
        </p:nvSpPr>
        <p:spPr>
          <a:xfrm>
            <a:off x="0" y="1271016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 Data API:</a:t>
            </a:r>
            <a:endParaRPr b="1"/>
          </a:p>
        </p:txBody>
      </p:sp>
      <p:sp>
        <p:nvSpPr>
          <p:cNvPr id="1376" name="Google Shape;1376;p89"/>
          <p:cNvSpPr/>
          <p:nvPr/>
        </p:nvSpPr>
        <p:spPr>
          <a:xfrm>
            <a:off x="1352550" y="24414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89"/>
          <p:cNvSpPr txBox="1">
            <a:spLocks noGrp="1"/>
          </p:cNvSpPr>
          <p:nvPr>
            <p:ph type="subTitle" idx="1"/>
          </p:nvPr>
        </p:nvSpPr>
        <p:spPr>
          <a:xfrm>
            <a:off x="12225" y="24606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unofficial UN Data API to search a user-specified country’s health records.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89"/>
          <p:cNvSpPr/>
          <p:nvPr/>
        </p:nvSpPr>
        <p:spPr>
          <a:xfrm>
            <a:off x="1352550" y="3217559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89"/>
          <p:cNvSpPr/>
          <p:nvPr/>
        </p:nvSpPr>
        <p:spPr>
          <a:xfrm>
            <a:off x="1352550" y="39840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89"/>
          <p:cNvSpPr txBox="1">
            <a:spLocks noGrp="1"/>
          </p:cNvSpPr>
          <p:nvPr>
            <p:ph type="subTitle" idx="2"/>
          </p:nvPr>
        </p:nvSpPr>
        <p:spPr>
          <a:xfrm>
            <a:off x="-12225" y="321997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a secondary data source (Google Maps, Flickr, YouTube, etc.) to provide additional context or data.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89"/>
          <p:cNvSpPr txBox="1">
            <a:spLocks noGrp="1"/>
          </p:cNvSpPr>
          <p:nvPr>
            <p:ph type="subTitle" idx="3"/>
          </p:nvPr>
        </p:nvSpPr>
        <p:spPr>
          <a:xfrm>
            <a:off x="0" y="398649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Examples: per capita government expenditures on health; number of physicians; deaths due to HIV, malaria, etc.; low-birth-weight newborns.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2" name="Google Shape;1382;p8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46543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8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213521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8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992484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4" y="700726"/>
            <a:ext cx="3249910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Project Ideas</a:t>
            </a:r>
            <a:endParaRPr/>
          </a:p>
        </p:txBody>
      </p:sp>
      <p:sp>
        <p:nvSpPr>
          <p:cNvPr id="1391" name="Google Shape;1391;p90"/>
          <p:cNvSpPr txBox="1">
            <a:spLocks noGrp="1"/>
          </p:cNvSpPr>
          <p:nvPr>
            <p:ph type="subTitle" idx="1"/>
          </p:nvPr>
        </p:nvSpPr>
        <p:spPr>
          <a:xfrm>
            <a:off x="0" y="12691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Facial Recognition:</a:t>
            </a:r>
            <a:endParaRPr b="1"/>
          </a:p>
        </p:txBody>
      </p:sp>
      <p:sp>
        <p:nvSpPr>
          <p:cNvPr id="1392" name="Google Shape;1392;p90"/>
          <p:cNvSpPr/>
          <p:nvPr/>
        </p:nvSpPr>
        <p:spPr>
          <a:xfrm>
            <a:off x="1352550" y="2445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0"/>
          <p:cNvSpPr txBox="1">
            <a:spLocks noGrp="1"/>
          </p:cNvSpPr>
          <p:nvPr>
            <p:ph type="subTitle" idx="1"/>
          </p:nvPr>
        </p:nvSpPr>
        <p:spPr>
          <a:xfrm>
            <a:off x="12225" y="2464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the Face++ API.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90"/>
          <p:cNvSpPr/>
          <p:nvPr/>
        </p:nvSpPr>
        <p:spPr>
          <a:xfrm>
            <a:off x="1352550" y="3678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90"/>
          <p:cNvSpPr txBox="1">
            <a:spLocks noGrp="1"/>
          </p:cNvSpPr>
          <p:nvPr>
            <p:ph type="subTitle" idx="2"/>
          </p:nvPr>
        </p:nvSpPr>
        <p:spPr>
          <a:xfrm>
            <a:off x="-12225" y="3681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users to provide a link to a facial image, and then provide viewers with information about the image’s gender, race, age, and whether they are wearing glasses.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6" name="Google Shape;1396;p9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469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674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675" y="740188"/>
            <a:ext cx="1218811" cy="155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1"/>
          <p:cNvSpPr txBox="1">
            <a:spLocks noGrp="1"/>
          </p:cNvSpPr>
          <p:nvPr>
            <p:ph type="title"/>
          </p:nvPr>
        </p:nvSpPr>
        <p:spPr>
          <a:xfrm>
            <a:off x="237100" y="2393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Or just do your own thing.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Be creative! Be ambitious!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04" name="Google Shape;14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662" y="883675"/>
            <a:ext cx="1632677" cy="16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Focus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Project Checklist</a:t>
            </a:r>
            <a:endParaRPr/>
          </a:p>
        </p:txBody>
      </p:sp>
      <p:sp>
        <p:nvSpPr>
          <p:cNvPr id="1415" name="Google Shape;1415;p93"/>
          <p:cNvSpPr/>
          <p:nvPr/>
        </p:nvSpPr>
        <p:spPr>
          <a:xfrm>
            <a:off x="1141275" y="9330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93"/>
          <p:cNvSpPr txBox="1">
            <a:spLocks noGrp="1"/>
          </p:cNvSpPr>
          <p:nvPr>
            <p:ph type="subTitle" idx="1"/>
          </p:nvPr>
        </p:nvSpPr>
        <p:spPr>
          <a:xfrm>
            <a:off x="-12150" y="969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Brainstorm possible project ideas.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93"/>
          <p:cNvSpPr/>
          <p:nvPr/>
        </p:nvSpPr>
        <p:spPr>
          <a:xfrm>
            <a:off x="1141350" y="15241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93"/>
          <p:cNvSpPr/>
          <p:nvPr/>
        </p:nvSpPr>
        <p:spPr>
          <a:xfrm>
            <a:off x="1141350" y="21151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93"/>
          <p:cNvSpPr/>
          <p:nvPr/>
        </p:nvSpPr>
        <p:spPr>
          <a:xfrm>
            <a:off x="1141350" y="27062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93"/>
          <p:cNvSpPr txBox="1">
            <a:spLocks noGrp="1"/>
          </p:cNvSpPr>
          <p:nvPr>
            <p:ph type="subTitle" idx="2"/>
          </p:nvPr>
        </p:nvSpPr>
        <p:spPr>
          <a:xfrm>
            <a:off x="-12100" y="15440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Begin API research.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93"/>
          <p:cNvSpPr txBox="1">
            <a:spLocks noGrp="1"/>
          </p:cNvSpPr>
          <p:nvPr>
            <p:ph type="subTitle" idx="3"/>
          </p:nvPr>
        </p:nvSpPr>
        <p:spPr>
          <a:xfrm>
            <a:off x="-12200" y="2135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an initial draft and sketch of the design.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93"/>
          <p:cNvSpPr txBox="1">
            <a:spLocks noGrp="1"/>
          </p:cNvSpPr>
          <p:nvPr>
            <p:ph type="subTitle" idx="4"/>
          </p:nvPr>
        </p:nvSpPr>
        <p:spPr>
          <a:xfrm>
            <a:off x="-12250" y="27262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a short (1 page) proposal that contains the following: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3" name="Google Shape;1423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9570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5440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35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9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736185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93"/>
          <p:cNvSpPr/>
          <p:nvPr/>
        </p:nvSpPr>
        <p:spPr>
          <a:xfrm>
            <a:off x="1712700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93"/>
          <p:cNvSpPr txBox="1">
            <a:spLocks noGrp="1"/>
          </p:cNvSpPr>
          <p:nvPr>
            <p:ph type="subTitle" idx="5"/>
          </p:nvPr>
        </p:nvSpPr>
        <p:spPr>
          <a:xfrm>
            <a:off x="684075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9" name="Google Shape;1429;p93"/>
          <p:cNvSpPr/>
          <p:nvPr/>
        </p:nvSpPr>
        <p:spPr>
          <a:xfrm>
            <a:off x="1712575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93"/>
          <p:cNvSpPr txBox="1">
            <a:spLocks noGrp="1"/>
          </p:cNvSpPr>
          <p:nvPr>
            <p:ph type="subTitle" idx="6"/>
          </p:nvPr>
        </p:nvSpPr>
        <p:spPr>
          <a:xfrm>
            <a:off x="708800" y="3297450"/>
            <a:ext cx="4234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 title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93"/>
          <p:cNvSpPr/>
          <p:nvPr/>
        </p:nvSpPr>
        <p:spPr>
          <a:xfrm>
            <a:off x="1712575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93"/>
          <p:cNvSpPr txBox="1">
            <a:spLocks noGrp="1"/>
          </p:cNvSpPr>
          <p:nvPr>
            <p:ph type="subTitle" idx="7"/>
          </p:nvPr>
        </p:nvSpPr>
        <p:spPr>
          <a:xfrm>
            <a:off x="708800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Team members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3" name="Google Shape;1433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1138568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93"/>
          <p:cNvSpPr/>
          <p:nvPr/>
        </p:nvSpPr>
        <p:spPr>
          <a:xfrm>
            <a:off x="5608675" y="417370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93"/>
          <p:cNvSpPr txBox="1">
            <a:spLocks noGrp="1"/>
          </p:cNvSpPr>
          <p:nvPr>
            <p:ph type="subTitle" idx="8"/>
          </p:nvPr>
        </p:nvSpPr>
        <p:spPr>
          <a:xfrm>
            <a:off x="4580050" y="4173825"/>
            <a:ext cx="4259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Rough breakdown of tasks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8" name="Google Shape;1438;p93"/>
          <p:cNvSpPr/>
          <p:nvPr/>
        </p:nvSpPr>
        <p:spPr>
          <a:xfrm>
            <a:off x="5608550" y="3297325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3"/>
          <p:cNvSpPr txBox="1">
            <a:spLocks noGrp="1"/>
          </p:cNvSpPr>
          <p:nvPr>
            <p:ph type="subTitle" idx="9"/>
          </p:nvPr>
        </p:nvSpPr>
        <p:spPr>
          <a:xfrm>
            <a:off x="4604775" y="3297450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Sketch of the design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93"/>
          <p:cNvSpPr/>
          <p:nvPr/>
        </p:nvSpPr>
        <p:spPr>
          <a:xfrm>
            <a:off x="5608550" y="3735450"/>
            <a:ext cx="32556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93"/>
          <p:cNvSpPr txBox="1">
            <a:spLocks noGrp="1"/>
          </p:cNvSpPr>
          <p:nvPr>
            <p:ph type="subTitle" idx="13"/>
          </p:nvPr>
        </p:nvSpPr>
        <p:spPr>
          <a:xfrm>
            <a:off x="4604775" y="3735575"/>
            <a:ext cx="4259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APIs to be used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2" name="Google Shape;1442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30032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374837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93"/>
          <p:cNvPicPr preferRelativeResize="0"/>
          <p:nvPr/>
        </p:nvPicPr>
        <p:blipFill rotWithShape="1">
          <a:blip r:embed="rId4">
            <a:alphaModFix/>
          </a:blip>
          <a:srcRect t="2552" b="2561"/>
          <a:stretch/>
        </p:blipFill>
        <p:spPr>
          <a:xfrm>
            <a:off x="5034543" y="4167697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at a Glance: This Week</a:t>
            </a:r>
            <a:endParaRPr/>
          </a:p>
        </p:txBody>
      </p:sp>
      <p:sp>
        <p:nvSpPr>
          <p:cNvPr id="1051" name="Google Shape;1051;p70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1:</a:t>
            </a:r>
            <a:endParaRPr sz="1400" b="1"/>
          </a:p>
        </p:txBody>
      </p:sp>
      <p:sp>
        <p:nvSpPr>
          <p:cNvPr id="1052" name="Google Shape;1052;p70"/>
          <p:cNvSpPr/>
          <p:nvPr/>
        </p:nvSpPr>
        <p:spPr>
          <a:xfrm>
            <a:off x="1003875" y="29204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70"/>
          <p:cNvSpPr txBox="1">
            <a:spLocks noGrp="1"/>
          </p:cNvSpPr>
          <p:nvPr>
            <p:ph type="subTitle" idx="1"/>
          </p:nvPr>
        </p:nvSpPr>
        <p:spPr>
          <a:xfrm>
            <a:off x="-150" y="29205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initial design work.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70"/>
          <p:cNvSpPr/>
          <p:nvPr/>
        </p:nvSpPr>
        <p:spPr>
          <a:xfrm>
            <a:off x="1003900" y="205905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70"/>
          <p:cNvSpPr txBox="1">
            <a:spLocks noGrp="1"/>
          </p:cNvSpPr>
          <p:nvPr>
            <p:ph type="subTitle" idx="2"/>
          </p:nvPr>
        </p:nvSpPr>
        <p:spPr>
          <a:xfrm>
            <a:off x="-24725" y="2059175"/>
            <a:ext cx="410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Outline project ideas.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70"/>
          <p:cNvSpPr/>
          <p:nvPr/>
        </p:nvSpPr>
        <p:spPr>
          <a:xfrm>
            <a:off x="1003775" y="24971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70"/>
          <p:cNvSpPr txBox="1">
            <a:spLocks noGrp="1"/>
          </p:cNvSpPr>
          <p:nvPr>
            <p:ph type="subTitle" idx="3"/>
          </p:nvPr>
        </p:nvSpPr>
        <p:spPr>
          <a:xfrm>
            <a:off x="0" y="2497300"/>
            <a:ext cx="4346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Submit project proposal for approval.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70"/>
          <p:cNvSpPr/>
          <p:nvPr/>
        </p:nvSpPr>
        <p:spPr>
          <a:xfrm>
            <a:off x="1003775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70"/>
          <p:cNvSpPr txBox="1">
            <a:spLocks noGrp="1"/>
          </p:cNvSpPr>
          <p:nvPr>
            <p:ph type="subTitle" idx="4"/>
          </p:nvPr>
        </p:nvSpPr>
        <p:spPr>
          <a:xfrm>
            <a:off x="0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Sit with our project teams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70"/>
          <p:cNvSpPr/>
          <p:nvPr/>
        </p:nvSpPr>
        <p:spPr>
          <a:xfrm>
            <a:off x="1003775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70"/>
          <p:cNvSpPr txBox="1">
            <a:spLocks noGrp="1"/>
          </p:cNvSpPr>
          <p:nvPr>
            <p:ph type="subTitle" idx="5"/>
          </p:nvPr>
        </p:nvSpPr>
        <p:spPr>
          <a:xfrm>
            <a:off x="0" y="1620925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Begin researching APIs.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2" name="Google Shape;1062;p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0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0"/>
          <p:cNvSpPr txBox="1">
            <a:spLocks noGrp="1"/>
          </p:cNvSpPr>
          <p:nvPr>
            <p:ph type="subTitle" idx="1"/>
          </p:nvPr>
        </p:nvSpPr>
        <p:spPr>
          <a:xfrm>
            <a:off x="4391275" y="82837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2: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68" name="Google Shape;1068;p70"/>
          <p:cNvSpPr/>
          <p:nvPr/>
        </p:nvSpPr>
        <p:spPr>
          <a:xfrm>
            <a:off x="5395050" y="118267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70"/>
          <p:cNvSpPr txBox="1">
            <a:spLocks noGrp="1"/>
          </p:cNvSpPr>
          <p:nvPr>
            <p:ph type="subTitle" idx="6"/>
          </p:nvPr>
        </p:nvSpPr>
        <p:spPr>
          <a:xfrm>
            <a:off x="4391275" y="118280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Dive in to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70"/>
          <p:cNvSpPr/>
          <p:nvPr/>
        </p:nvSpPr>
        <p:spPr>
          <a:xfrm>
            <a:off x="5395050" y="1620800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70"/>
          <p:cNvSpPr txBox="1">
            <a:spLocks noGrp="1"/>
          </p:cNvSpPr>
          <p:nvPr>
            <p:ph type="subTitle" idx="7"/>
          </p:nvPr>
        </p:nvSpPr>
        <p:spPr>
          <a:xfrm>
            <a:off x="4391275" y="1620925"/>
            <a:ext cx="4468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 closely with instructors and TAs.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2" name="Google Shape;1072;p70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0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821043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subTitle" idx="1"/>
          </p:nvPr>
        </p:nvSpPr>
        <p:spPr>
          <a:xfrm>
            <a:off x="4403575" y="2311525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3: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75" name="Google Shape;1075;p70"/>
          <p:cNvSpPr/>
          <p:nvPr/>
        </p:nvSpPr>
        <p:spPr>
          <a:xfrm>
            <a:off x="5407350" y="2665825"/>
            <a:ext cx="31002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70"/>
          <p:cNvSpPr txBox="1">
            <a:spLocks noGrp="1"/>
          </p:cNvSpPr>
          <p:nvPr>
            <p:ph type="subTitle" idx="8"/>
          </p:nvPr>
        </p:nvSpPr>
        <p:spPr>
          <a:xfrm>
            <a:off x="4403575" y="2665950"/>
            <a:ext cx="410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Continue project development.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70"/>
          <p:cNvPicPr preferRelativeResize="0"/>
          <p:nvPr/>
        </p:nvPicPr>
        <p:blipFill rotWithShape="1">
          <a:blip r:embed="rId5">
            <a:alphaModFix/>
          </a:blip>
          <a:srcRect t="2552" b="2561"/>
          <a:stretch/>
        </p:blipFill>
        <p:spPr>
          <a:xfrm>
            <a:off x="4833343" y="2668822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Week at a Glance: Next Week </a:t>
            </a:r>
            <a:endParaRPr/>
          </a:p>
        </p:txBody>
      </p:sp>
      <p:sp>
        <p:nvSpPr>
          <p:cNvPr id="1083" name="Google Shape;1083;p71"/>
          <p:cNvSpPr txBox="1">
            <a:spLocks noGrp="1"/>
          </p:cNvSpPr>
          <p:nvPr>
            <p:ph type="subTitle" idx="1"/>
          </p:nvPr>
        </p:nvSpPr>
        <p:spPr>
          <a:xfrm>
            <a:off x="0" y="752175"/>
            <a:ext cx="5206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4:</a:t>
            </a:r>
            <a:endParaRPr sz="1400" b="1"/>
          </a:p>
        </p:txBody>
      </p:sp>
      <p:sp>
        <p:nvSpPr>
          <p:cNvPr id="1084" name="Google Shape;1084;p7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1"/>
          <p:cNvSpPr txBox="1">
            <a:spLocks noGrp="1"/>
          </p:cNvSpPr>
          <p:nvPr>
            <p:ph type="subTitle" idx="1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7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1"/>
          <p:cNvSpPr txBox="1">
            <a:spLocks noGrp="1"/>
          </p:cNvSpPr>
          <p:nvPr>
            <p:ph type="subTitle" idx="2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Continue project development.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1"/>
          <p:cNvSpPr txBox="1">
            <a:spLocks noGrp="1"/>
          </p:cNvSpPr>
          <p:nvPr>
            <p:ph type="subTitle" idx="3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for presentations.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7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1"/>
          <p:cNvSpPr txBox="1">
            <a:spLocks noGrp="1"/>
          </p:cNvSpPr>
          <p:nvPr>
            <p:ph type="subTitle" idx="4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Give presentations!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1"/>
          <p:cNvPicPr preferRelativeResize="0"/>
          <p:nvPr/>
        </p:nvPicPr>
        <p:blipFill rotWithShape="1">
          <a:blip r:embed="rId3">
            <a:alphaModFix/>
          </a:blip>
          <a:srcRect t="2615" b="260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1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1"/>
          <p:cNvPicPr preferRelativeResize="0"/>
          <p:nvPr/>
        </p:nvPicPr>
        <p:blipFill rotWithShape="1">
          <a:blip r:embed="rId5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1"/>
          <p:cNvSpPr txBox="1">
            <a:spLocks noGrp="1"/>
          </p:cNvSpPr>
          <p:nvPr>
            <p:ph type="subTitle" idx="1"/>
          </p:nvPr>
        </p:nvSpPr>
        <p:spPr>
          <a:xfrm>
            <a:off x="0" y="1832475"/>
            <a:ext cx="51525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</a:rPr>
              <a:t>Day 5: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</p:txBody>
      </p:sp>
      <p:sp>
        <p:nvSpPr>
          <p:cNvPr id="1097" name="Google Shape;1097;p71"/>
          <p:cNvSpPr txBox="1">
            <a:spLocks noGrp="1"/>
          </p:cNvSpPr>
          <p:nvPr>
            <p:ph type="subTitle" idx="1"/>
          </p:nvPr>
        </p:nvSpPr>
        <p:spPr>
          <a:xfrm>
            <a:off x="0" y="3399250"/>
            <a:ext cx="4041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6:</a:t>
            </a:r>
            <a:endParaRPr sz="1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Great Push</a:t>
            </a:r>
            <a:endParaRPr/>
          </a:p>
        </p:txBody>
      </p:sp>
      <p:sp>
        <p:nvSpPr>
          <p:cNvPr id="1103" name="Google Shape;1103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72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72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Take Project Week seriously.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2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72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Project Week as an opportunity to push yourself and prove what you know.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72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Because you DO know!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0" name="Google Shape;1110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72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118" name="Google Shape;1118;p73"/>
          <p:cNvSpPr/>
          <p:nvPr/>
        </p:nvSpPr>
        <p:spPr>
          <a:xfrm>
            <a:off x="901700" y="886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3"/>
          <p:cNvSpPr txBox="1">
            <a:spLocks noGrp="1"/>
          </p:cNvSpPr>
          <p:nvPr>
            <p:ph type="subTitle" idx="1"/>
          </p:nvPr>
        </p:nvSpPr>
        <p:spPr>
          <a:xfrm>
            <a:off x="-12300" y="889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two APIs.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889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3"/>
          <p:cNvSpPr/>
          <p:nvPr/>
        </p:nvSpPr>
        <p:spPr>
          <a:xfrm>
            <a:off x="901700" y="1236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73"/>
          <p:cNvSpPr txBox="1">
            <a:spLocks noGrp="1"/>
          </p:cNvSpPr>
          <p:nvPr>
            <p:ph type="subTitle" idx="2"/>
          </p:nvPr>
        </p:nvSpPr>
        <p:spPr>
          <a:xfrm>
            <a:off x="-12300" y="1239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AJAX to pull data.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3" name="Google Shape;1123;p73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239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3"/>
          <p:cNvSpPr/>
          <p:nvPr/>
        </p:nvSpPr>
        <p:spPr>
          <a:xfrm>
            <a:off x="901700" y="1588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73"/>
          <p:cNvSpPr txBox="1">
            <a:spLocks noGrp="1"/>
          </p:cNvSpPr>
          <p:nvPr>
            <p:ph type="subTitle" idx="3"/>
          </p:nvPr>
        </p:nvSpPr>
        <p:spPr>
          <a:xfrm>
            <a:off x="-12300" y="1591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at least one new library or technology that we haven’t discussed.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" name="Google Shape;1126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1591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3"/>
          <p:cNvSpPr/>
          <p:nvPr/>
        </p:nvSpPr>
        <p:spPr>
          <a:xfrm>
            <a:off x="901700" y="1938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73"/>
          <p:cNvSpPr txBox="1">
            <a:spLocks noGrp="1"/>
          </p:cNvSpPr>
          <p:nvPr>
            <p:ph type="subTitle" idx="4"/>
          </p:nvPr>
        </p:nvSpPr>
        <p:spPr>
          <a:xfrm>
            <a:off x="-12300" y="1941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 a polished front end/UI 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73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1941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3"/>
          <p:cNvSpPr/>
          <p:nvPr/>
        </p:nvSpPr>
        <p:spPr>
          <a:xfrm>
            <a:off x="901700" y="2290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73"/>
          <p:cNvSpPr txBox="1">
            <a:spLocks noGrp="1"/>
          </p:cNvSpPr>
          <p:nvPr>
            <p:ph type="subTitle" idx="5"/>
          </p:nvPr>
        </p:nvSpPr>
        <p:spPr>
          <a:xfrm>
            <a:off x="-12300" y="2293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Meet good quality coding standards (indentation, scoping, naming, etc.).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2" name="Google Shape;1132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293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73"/>
          <p:cNvSpPr/>
          <p:nvPr/>
        </p:nvSpPr>
        <p:spPr>
          <a:xfrm>
            <a:off x="901700" y="2640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73"/>
          <p:cNvSpPr txBox="1">
            <a:spLocks noGrp="1"/>
          </p:cNvSpPr>
          <p:nvPr>
            <p:ph type="subTitle" idx="6"/>
          </p:nvPr>
        </p:nvSpPr>
        <p:spPr>
          <a:xfrm>
            <a:off x="-12300" y="2643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Do NOT use alerts, confirms, or prompts (look into 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modals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5" name="Google Shape;1135;p73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2643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3"/>
          <p:cNvSpPr/>
          <p:nvPr/>
        </p:nvSpPr>
        <p:spPr>
          <a:xfrm>
            <a:off x="901700" y="2992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73"/>
          <p:cNvSpPr txBox="1">
            <a:spLocks noGrp="1"/>
          </p:cNvSpPr>
          <p:nvPr>
            <p:ph type="subTitle" idx="7"/>
          </p:nvPr>
        </p:nvSpPr>
        <p:spPr>
          <a:xfrm>
            <a:off x="-12300" y="2995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Incorporate some sort of repeating element (table, columns, etc.).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8" name="Google Shape;1138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2995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73"/>
          <p:cNvSpPr/>
          <p:nvPr/>
        </p:nvSpPr>
        <p:spPr>
          <a:xfrm>
            <a:off x="901700" y="3342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73"/>
          <p:cNvSpPr txBox="1">
            <a:spLocks noGrp="1"/>
          </p:cNvSpPr>
          <p:nvPr>
            <p:ph type="subTitle" idx="8"/>
          </p:nvPr>
        </p:nvSpPr>
        <p:spPr>
          <a:xfrm>
            <a:off x="-12300" y="3345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Bootstrap or an alternative CSS framework.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73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334537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73"/>
          <p:cNvSpPr/>
          <p:nvPr/>
        </p:nvSpPr>
        <p:spPr>
          <a:xfrm>
            <a:off x="901700" y="369492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73"/>
          <p:cNvSpPr txBox="1">
            <a:spLocks noGrp="1"/>
          </p:cNvSpPr>
          <p:nvPr>
            <p:ph type="subTitle" idx="9"/>
          </p:nvPr>
        </p:nvSpPr>
        <p:spPr>
          <a:xfrm>
            <a:off x="-12300" y="369782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Deploy your site to GitHub Pages.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4" name="Google Shape;1144;p7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381625" y="3697825"/>
            <a:ext cx="402637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901700" y="4044475"/>
            <a:ext cx="7920300" cy="306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73"/>
          <p:cNvSpPr txBox="1">
            <a:spLocks noGrp="1"/>
          </p:cNvSpPr>
          <p:nvPr>
            <p:ph type="subTitle" idx="13"/>
          </p:nvPr>
        </p:nvSpPr>
        <p:spPr>
          <a:xfrm>
            <a:off x="-12300" y="4047375"/>
            <a:ext cx="91080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user input validation.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7" name="Google Shape;1147;p73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381625" y="4047375"/>
            <a:ext cx="402637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</a:t>
            </a:r>
            <a:endParaRPr/>
          </a:p>
        </p:txBody>
      </p:sp>
      <p:sp>
        <p:nvSpPr>
          <p:cNvPr id="1153" name="Google Shape;115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74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74"/>
          <p:cNvSpPr txBox="1">
            <a:spLocks noGrp="1"/>
          </p:cNvSpPr>
          <p:nvPr>
            <p:ph type="subTitle" idx="1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Utilize Firebase for persistent data storage.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74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74"/>
          <p:cNvSpPr txBox="1">
            <a:spLocks noGrp="1"/>
          </p:cNvSpPr>
          <p:nvPr>
            <p:ph type="subTitle" idx="2"/>
          </p:nvPr>
        </p:nvSpPr>
        <p:spPr>
          <a:xfrm>
            <a:off x="-1222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Make your site mobile responsive.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74"/>
          <p:cNvSpPr txBox="1">
            <a:spLocks noGrp="1"/>
          </p:cNvSpPr>
          <p:nvPr>
            <p:ph type="subTitle" idx="3"/>
          </p:nvPr>
        </p:nvSpPr>
        <p:spPr>
          <a:xfrm>
            <a:off x="0" y="2847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an alternative CSS framework such as Materialize.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7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8536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1168" name="Google Shape;1168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You will be responsible for preparing a formal, 10-minute presentation that covers the following: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5"/>
          <p:cNvSpPr/>
          <p:nvPr/>
        </p:nvSpPr>
        <p:spPr>
          <a:xfrm>
            <a:off x="1003925" y="3796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75"/>
          <p:cNvSpPr txBox="1">
            <a:spLocks noGrp="1"/>
          </p:cNvSpPr>
          <p:nvPr>
            <p:ph type="subTitle" idx="1"/>
          </p:nvPr>
        </p:nvSpPr>
        <p:spPr>
          <a:xfrm>
            <a:off x="-24600" y="37968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Treat the presentation seriously!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75"/>
          <p:cNvSpPr/>
          <p:nvPr/>
        </p:nvSpPr>
        <p:spPr>
          <a:xfrm>
            <a:off x="1003800" y="42349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5"/>
          <p:cNvSpPr txBox="1">
            <a:spLocks noGrp="1"/>
          </p:cNvSpPr>
          <p:nvPr>
            <p:ph type="subTitle" idx="2"/>
          </p:nvPr>
        </p:nvSpPr>
        <p:spPr>
          <a:xfrm>
            <a:off x="0" y="42350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Sometimes, talking intelligently about tech &gt; doing tech.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75"/>
          <p:cNvSpPr/>
          <p:nvPr/>
        </p:nvSpPr>
        <p:spPr>
          <a:xfrm>
            <a:off x="1003875" y="29204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5"/>
          <p:cNvSpPr txBox="1">
            <a:spLocks noGrp="1"/>
          </p:cNvSpPr>
          <p:nvPr>
            <p:ph type="subTitle" idx="3"/>
          </p:nvPr>
        </p:nvSpPr>
        <p:spPr>
          <a:xfrm>
            <a:off x="-150" y="29205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demonstration of the application’s functionality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p75"/>
          <p:cNvSpPr/>
          <p:nvPr/>
        </p:nvSpPr>
        <p:spPr>
          <a:xfrm>
            <a:off x="1003750" y="33585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5"/>
          <p:cNvSpPr txBox="1">
            <a:spLocks noGrp="1"/>
          </p:cNvSpPr>
          <p:nvPr>
            <p:ph type="subTitle" idx="4"/>
          </p:nvPr>
        </p:nvSpPr>
        <p:spPr>
          <a:xfrm>
            <a:off x="0" y="33586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Directions for future development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75"/>
          <p:cNvSpPr/>
          <p:nvPr/>
        </p:nvSpPr>
        <p:spPr>
          <a:xfrm>
            <a:off x="1003900" y="20590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75"/>
          <p:cNvSpPr txBox="1">
            <a:spLocks noGrp="1"/>
          </p:cNvSpPr>
          <p:nvPr>
            <p:ph type="subTitle" idx="5"/>
          </p:nvPr>
        </p:nvSpPr>
        <p:spPr>
          <a:xfrm>
            <a:off x="-24725" y="20591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Your design process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75"/>
          <p:cNvSpPr/>
          <p:nvPr/>
        </p:nvSpPr>
        <p:spPr>
          <a:xfrm>
            <a:off x="1003775" y="24971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75"/>
          <p:cNvSpPr txBox="1">
            <a:spLocks noGrp="1"/>
          </p:cNvSpPr>
          <p:nvPr>
            <p:ph type="subTitle" idx="6"/>
          </p:nvPr>
        </p:nvSpPr>
        <p:spPr>
          <a:xfrm>
            <a:off x="0" y="24973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Technologies used (and a brief description of how they work)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75"/>
          <p:cNvSpPr/>
          <p:nvPr/>
        </p:nvSpPr>
        <p:spPr>
          <a:xfrm>
            <a:off x="1003775" y="11826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5"/>
          <p:cNvSpPr txBox="1">
            <a:spLocks noGrp="1"/>
          </p:cNvSpPr>
          <p:nvPr>
            <p:ph type="subTitle" idx="7"/>
          </p:nvPr>
        </p:nvSpPr>
        <p:spPr>
          <a:xfrm>
            <a:off x="0" y="11828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overall concept of your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75"/>
          <p:cNvSpPr/>
          <p:nvPr/>
        </p:nvSpPr>
        <p:spPr>
          <a:xfrm>
            <a:off x="1003775" y="16208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75"/>
          <p:cNvSpPr txBox="1">
            <a:spLocks noGrp="1"/>
          </p:cNvSpPr>
          <p:nvPr>
            <p:ph type="subTitle" idx="8"/>
          </p:nvPr>
        </p:nvSpPr>
        <p:spPr>
          <a:xfrm>
            <a:off x="0" y="16209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motivation for developing the application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6" name="Google Shape;1186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185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53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501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30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5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619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38008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75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42384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872</Words>
  <Application>Microsoft Office PowerPoint</Application>
  <PresentationFormat>On-screen Show (16:9)</PresentationFormat>
  <Paragraphs>169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Amatic SC</vt:lpstr>
      <vt:lpstr>Inconsolata</vt:lpstr>
      <vt:lpstr>Roboto Light</vt:lpstr>
      <vt:lpstr>Roboto Thin</vt:lpstr>
      <vt:lpstr>Roboto Medium</vt:lpstr>
      <vt:lpstr>Arial</vt:lpstr>
      <vt:lpstr>Roboto</vt:lpstr>
      <vt:lpstr>Simple Light</vt:lpstr>
      <vt:lpstr>Unbranded</vt:lpstr>
      <vt:lpstr>Lesson 8.1</vt:lpstr>
      <vt:lpstr>Project Week Overview</vt:lpstr>
      <vt:lpstr>Project Week at a Glance: This Week</vt:lpstr>
      <vt:lpstr>Project Week at a Glance: Next Week </vt:lpstr>
      <vt:lpstr>The Great Push</vt:lpstr>
      <vt:lpstr>Project Requirements</vt:lpstr>
      <vt:lpstr>Bonus</vt:lpstr>
      <vt:lpstr>Presentation Requirements</vt:lpstr>
      <vt:lpstr>Metrics</vt:lpstr>
      <vt:lpstr>Project Metrics</vt:lpstr>
      <vt:lpstr>Awards</vt:lpstr>
      <vt:lpstr>API Suggestions</vt:lpstr>
      <vt:lpstr>API Suggestions</vt:lpstr>
      <vt:lpstr>API Suggestions</vt:lpstr>
      <vt:lpstr>Tools</vt:lpstr>
      <vt:lpstr>Collaboration Is Critical!</vt:lpstr>
      <vt:lpstr>GitHub Pull Requests </vt:lpstr>
      <vt:lpstr>GitHub Issues are a great  way to keep track of bugs,  feature requests, and more.</vt:lpstr>
      <vt:lpstr>GitHub Projects is a great project management tool for creating to-do lists and communicating updates.</vt:lpstr>
      <vt:lpstr>Example Project Ideas  </vt:lpstr>
      <vt:lpstr>Example Project Ideas</vt:lpstr>
      <vt:lpstr>Example Project Ideas</vt:lpstr>
      <vt:lpstr>Example Project Ideas</vt:lpstr>
      <vt:lpstr>Or just do your own thing.  Be creative! Be ambitious! </vt:lpstr>
      <vt:lpstr>Today’s Focus</vt:lpstr>
      <vt:lpstr>Today’s Project Checklist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8.1</dc:title>
  <dc:creator>Curtis</dc:creator>
  <cp:lastModifiedBy>Curtis</cp:lastModifiedBy>
  <cp:revision>1</cp:revision>
  <dcterms:modified xsi:type="dcterms:W3CDTF">2019-09-19T22:52:00Z</dcterms:modified>
</cp:coreProperties>
</file>